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6B20DA-0318-4265-924F-84EA4B29E591}" type="datetimeFigureOut">
              <a:rPr lang="en-US" smtClean="0"/>
              <a:pPr/>
              <a:t>4/14/2011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BA1109-6640-4EF0-A55D-97D9E39D8E2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Fuel of the Future: </a:t>
            </a:r>
            <a:br>
              <a:rPr lang="en-US" dirty="0" smtClean="0"/>
            </a:br>
            <a:r>
              <a:rPr lang="en-US" dirty="0" smtClean="0"/>
              <a:t>Starch Ethanol vs. Cellulosic Ethanol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Tommy Underhill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Other Concerns with Starch </a:t>
            </a:r>
            <a:r>
              <a:rPr lang="en-US" sz="4000" dirty="0" smtClean="0"/>
              <a:t>E</a:t>
            </a:r>
            <a:r>
              <a:rPr lang="en-US" sz="4000" dirty="0" smtClean="0"/>
              <a:t>thanol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2118515"/>
          </a:xfrm>
        </p:spPr>
        <p:txBody>
          <a:bodyPr/>
          <a:lstStyle/>
          <a:p>
            <a:r>
              <a:rPr lang="en-US" dirty="0" smtClean="0"/>
              <a:t>Rising prices of corn and starch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corn.pn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057400"/>
            <a:ext cx="3581400" cy="2133600"/>
          </a:xfrm>
          <a:prstGeom prst="rect">
            <a:avLst/>
          </a:prstGeom>
        </p:spPr>
      </p:pic>
      <p:pic>
        <p:nvPicPr>
          <p:cNvPr id="7" name="Picture 6" descr="sugar.bmp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24400" y="4238549"/>
            <a:ext cx="3352800" cy="2238451"/>
          </a:xfrm>
          <a:prstGeom prst="rect">
            <a:avLst/>
          </a:prstGeom>
        </p:spPr>
      </p:pic>
      <p:pic>
        <p:nvPicPr>
          <p:cNvPr id="1026" name="Picture 2" descr="http://www.worldcommunitycookbook.org/season/guide/photos/cor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819400"/>
            <a:ext cx="2194560" cy="1828800"/>
          </a:xfrm>
          <a:prstGeom prst="rect">
            <a:avLst/>
          </a:prstGeom>
          <a:noFill/>
        </p:spPr>
      </p:pic>
      <p:pic>
        <p:nvPicPr>
          <p:cNvPr id="1028" name="Picture 4" descr="http://aphistory2010.yolasite.com/resources/suga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4717712"/>
            <a:ext cx="2137356" cy="1949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Concerns with Cellulosic Ethanol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Price of Enzymes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67000"/>
            <a:ext cx="5943600" cy="384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Competition with other  ethanol sources such as Algae.</a:t>
            </a:r>
          </a:p>
          <a:p>
            <a:r>
              <a:rPr lang="en-US" dirty="0" smtClean="0"/>
              <a:t>Competition with electric cars and hydrogen fuel cells</a:t>
            </a:r>
          </a:p>
          <a:p>
            <a:r>
              <a:rPr lang="en-US" dirty="0" smtClean="0"/>
              <a:t>Sustainability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Biello, D.  (2008).  Grass Makes Better Ethanol than Corn Does.  Scientific American.  Retrieved 	from http://www.scientificamerican.com/article.cfm?id=grass-makes-better-ethanol-	than-corn</a:t>
            </a:r>
          </a:p>
          <a:p>
            <a:r>
              <a:rPr lang="en-US" dirty="0" smtClean="0"/>
              <a:t>Biofuels. (2011).  The New York Times.  Retrieved from http://www.nytimes.com/info/biofuels/</a:t>
            </a:r>
          </a:p>
          <a:p>
            <a:r>
              <a:rPr lang="en-US" dirty="0" smtClean="0"/>
              <a:t> Brahic, C.  (2006).  Humble grasses may be the best source of biofuel.  New Scientist.  Retrieved 	from http://www.newscientist.com/article/dn10759-humble-grasses-may-be-the-best-	source-of-biofuel-.html</a:t>
            </a:r>
          </a:p>
          <a:p>
            <a:r>
              <a:rPr lang="en-US" dirty="0" smtClean="0"/>
              <a:t>Bothast, R., Schlicher, M.  (2005).  Biotechnological processes for conversion of corn into 	ethanol.  Appl Microbial Biotechnical,  67, 19-25.  Retrieved from 	http://www.tamu.edu/faculty/tpd8/BICH407/fulltext.pdf</a:t>
            </a:r>
          </a:p>
          <a:p>
            <a:r>
              <a:rPr lang="en-US" dirty="0" smtClean="0"/>
              <a:t>CBS News.   (2007).  UN: Biofuels Could Devastate Environment.  Retrieved from 	http://www.cbsnews.com/stories/2007/05/08/tech/main2774983_page2.shtml?tag=co	ntentMain;contentBody</a:t>
            </a:r>
          </a:p>
          <a:p>
            <a:r>
              <a:rPr lang="en-US" dirty="0" smtClean="0"/>
              <a:t>Dale, Bruce. “Cellulosic Biomass to Ethanol.” Diagram.  PowerPoint presentation.  7/16/2007</a:t>
            </a:r>
          </a:p>
          <a:p>
            <a:r>
              <a:rPr lang="en-US" dirty="0" smtClean="0"/>
              <a:t> </a:t>
            </a:r>
            <a:r>
              <a:rPr lang="en-US" dirty="0" smtClean="0"/>
              <a:t>Doggett</a:t>
            </a:r>
            <a:r>
              <a:rPr lang="en-US" dirty="0" smtClean="0"/>
              <a:t>, Tom. (2007). Ethanol to take 30Percent of U.S. corn crop in 2012. Retrieved from 	</a:t>
            </a:r>
          </a:p>
          <a:p>
            <a:r>
              <a:rPr lang="en-US" dirty="0" smtClean="0"/>
              <a:t>	http://www.reuters.com/article/2007/06/11/us-usa-ethanol-corn-	</a:t>
            </a:r>
          </a:p>
          <a:p>
            <a:r>
              <a:rPr lang="en-US" dirty="0" smtClean="0"/>
              <a:t>	idUSN1149215820070611</a:t>
            </a:r>
          </a:p>
          <a:p>
            <a:r>
              <a:rPr lang="en-US" dirty="0" smtClean="0"/>
              <a:t>“Dry Mill Process.” Diagram. Icminc.com 2009. 	</a:t>
            </a:r>
          </a:p>
          <a:p>
            <a:r>
              <a:rPr lang="en-US" dirty="0" smtClean="0"/>
              <a:t>	&lt;http://www.icminc.com/ethanol/production_process/&gt;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Ethanol Timeline. (2008)  Green Plains Renewable Energy, Inc.  Retrieved from 	</a:t>
            </a:r>
          </a:p>
          <a:p>
            <a:r>
              <a:rPr lang="en-US" dirty="0" smtClean="0"/>
              <a:t>	http://www.gpreinc.com/Ethanol-Timeline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“Fuel Ethanol Production in the United States.” Graph. Data360.org 5/20/2008. 	&lt;http://www.data360.org/dsg.aspx?Data_Set_Group_Id=1344&gt;</a:t>
            </a:r>
          </a:p>
          <a:p>
            <a:r>
              <a:rPr lang="en-US" dirty="0" smtClean="0"/>
              <a:t>Fuel Testers. (2009).  Ethanol Fuel Timeline.  Retrieved from http://www.fuel-	testers.com/ethanol_fuel_history.html </a:t>
            </a:r>
          </a:p>
          <a:p>
            <a:r>
              <a:rPr lang="en-US" dirty="0" smtClean="0"/>
              <a:t>Gecan, R., Johansson, R., FitzGerald, K.  (2009).  The Impact of Ethanol Use on Food Prices and 	Greenhouse Gas Emissions.  Congressional Budget Office.  Retrieved from 	http://www.cbo.gov/ftpdocs/100xx/doc10057/toc.shtml</a:t>
            </a:r>
          </a:p>
          <a:p>
            <a:r>
              <a:rPr lang="en-US" dirty="0" smtClean="0"/>
              <a:t>Greer, D.  (2005).  Creating Cellulosic Ethanol: Spinning Straw into Fuel.  Biocycle.  Retrieved 	from http://www.harvestcleanenergy.org/enews/enews_0505/ 	enews_0505_Cellulosic_Ethanol.htm</a:t>
            </a:r>
          </a:p>
          <a:p>
            <a:r>
              <a:rPr lang="en-US" dirty="0" smtClean="0"/>
              <a:t>Gupta, R., Demirbas, A. (2010).  Gasoline, Diesel, and Ethanol Biofuels from Grasses and Plants.  </a:t>
            </a:r>
          </a:p>
          <a:p>
            <a:r>
              <a:rPr lang="en-US" i="1" dirty="0" smtClean="0"/>
              <a:t>	New York, NY.  Cambridge University Press.</a:t>
            </a:r>
            <a:endParaRPr lang="en-US" dirty="0" smtClean="0"/>
          </a:p>
          <a:p>
            <a:r>
              <a:rPr lang="en-US" i="1" dirty="0" smtClean="0"/>
              <a:t>Jacquot, Jeremy.  “Biofuel Comparison Chart.” Diagram.  Treehugger.com 05/10/08. 	&lt;http://www.treehugger.com/files/2008/05/biofuel-comparison-chart.php&gt;</a:t>
            </a:r>
            <a:endParaRPr lang="en-US" dirty="0" smtClean="0"/>
          </a:p>
          <a:p>
            <a:r>
              <a:rPr lang="en-US" i="1" dirty="0" smtClean="0"/>
              <a:t>Kleiner, K.  (2007).  The backlash against biofuels.  Nature Reports Climate Change.  Retrieved 	from http://www.nature.com/climate/2008/0801/full/climate.2007.71.html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Kubiszewski, I. (2007). Energy Timeline.  Earth Portal.  Retrieved from 	http://www.earthportal.org/?p=80#1940AD</a:t>
            </a:r>
          </a:p>
          <a:p>
            <a:r>
              <a:rPr lang="en-US" i="1" dirty="0" smtClean="0"/>
              <a:t>“Maize Price Chart.” Chart. Mongabay.com 2009. 	&lt;http://www.mongabay.com/images/commodities/charts/maize.html&gt;</a:t>
            </a:r>
            <a:endParaRPr lang="en-US" dirty="0" smtClean="0"/>
          </a:p>
          <a:p>
            <a:r>
              <a:rPr lang="en-US" i="1" dirty="0" smtClean="0"/>
              <a:t>Murray, Shailagh. (2007).  Ethanol Undergoes Evolution as Political Issue. The Washington Post.  </a:t>
            </a:r>
            <a:endParaRPr lang="en-US" dirty="0" smtClean="0"/>
          </a:p>
          <a:p>
            <a:r>
              <a:rPr lang="en-US" i="1" dirty="0" smtClean="0"/>
              <a:t>	Retrieved from http://www.washingtonpost.com/wp-dyn/content/article/2007/03/12 	/AR2007031201722.html</a:t>
            </a:r>
            <a:endParaRPr lang="en-US" dirty="0" smtClean="0"/>
          </a:p>
          <a:p>
            <a:r>
              <a:rPr lang="en-US" i="1" dirty="0" smtClean="0"/>
              <a:t>Myth: Corn ethanol is great.  You Tube. http://www.youtube.com/watch?v=j9QQcP_Y1II</a:t>
            </a:r>
            <a:endParaRPr lang="en-US" dirty="0" smtClean="0"/>
          </a:p>
          <a:p>
            <a:r>
              <a:rPr lang="en-US" i="1" dirty="0" smtClean="0"/>
              <a:t>State Energy Conservation Office.  Cellulosic Ethanol.  Retrieved from 	http://www.seco.cpa.state.tx.us/re_ethanol_cellulosic.htm</a:t>
            </a:r>
            <a:endParaRPr lang="en-US" dirty="0" smtClean="0"/>
          </a:p>
          <a:p>
            <a:r>
              <a:rPr lang="en-US" i="1" dirty="0" smtClean="0"/>
              <a:t>“Sugar, world price chart.” Chart. Mongabay.com 2009. 	&lt;http://www.mongabay.com/images/commodities/charts/sugar.html&gt;</a:t>
            </a:r>
            <a:endParaRPr lang="en-US" dirty="0" smtClean="0"/>
          </a:p>
          <a:p>
            <a:r>
              <a:rPr lang="en-US" i="1" dirty="0" smtClean="0"/>
              <a:t>The Economist.  (2010).  The post-alcohol world.  Retrieved from 	http://www.economist.com/node/17358802?story_id=17358802&amp;CFID=161806477&amp;CF	TOKEN=18203629</a:t>
            </a:r>
            <a:endParaRPr lang="en-US" dirty="0" smtClean="0"/>
          </a:p>
          <a:p>
            <a:r>
              <a:rPr lang="en-US" i="1" dirty="0" smtClean="0"/>
              <a:t>U.S. Department of Energy.  (2011).  Federal Incentives and Laws for Tax Incentives.  Retrieved 	from http://www.afdc.energy.gov/afdc/laws/laws/US/incentive/3234</a:t>
            </a:r>
            <a:endParaRPr lang="en-US" dirty="0" smtClean="0"/>
          </a:p>
          <a:p>
            <a:r>
              <a:rPr lang="en-US" i="1" dirty="0" smtClean="0"/>
              <a:t>Wang et al.  (2007). Diagram.  Environmental Research Letters, Vol 2. Diagram</a:t>
            </a:r>
            <a:endParaRPr lang="en-US" dirty="0" smtClean="0"/>
          </a:p>
          <a:p>
            <a:r>
              <a:rPr lang="en-US" i="1" dirty="0" smtClean="0"/>
              <a:t>Wikipedia.  (2011). Ethanol. Retrieved from  http://en.wikipedia.org/wiki/Ethanol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Ethanol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/>
          <a:lstStyle/>
          <a:p>
            <a:r>
              <a:rPr lang="en-US" dirty="0" smtClean="0"/>
              <a:t>Made by fermenting sugars into alcohol</a:t>
            </a:r>
          </a:p>
          <a:p>
            <a:r>
              <a:rPr lang="en-US" dirty="0" smtClean="0"/>
              <a:t>Flammable</a:t>
            </a:r>
          </a:p>
          <a:p>
            <a:r>
              <a:rPr lang="en-US" dirty="0" smtClean="0"/>
              <a:t>Used in thermometers, and alcoholic beverages</a:t>
            </a:r>
          </a:p>
          <a:p>
            <a:r>
              <a:rPr lang="en-US" dirty="0" smtClean="0"/>
              <a:t>Commonly referred to  as grain alcohol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ethano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886200"/>
            <a:ext cx="3810000" cy="2182287"/>
          </a:xfrm>
          <a:prstGeom prst="rect">
            <a:avLst/>
          </a:prstGeom>
        </p:spPr>
      </p:pic>
      <p:pic>
        <p:nvPicPr>
          <p:cNvPr id="7170" name="Picture 2" descr="http://whiterivertroutdiva.net/uploads/2009/10/moonshinesti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962400"/>
            <a:ext cx="2647950" cy="2533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Ethanol residues have been found on 9,000 year old clay pots in China</a:t>
            </a:r>
          </a:p>
          <a:p>
            <a:r>
              <a:rPr lang="en-US" sz="2000" dirty="0" smtClean="0"/>
              <a:t>First recorded production of alcohol from wine was in the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century.</a:t>
            </a:r>
          </a:p>
          <a:p>
            <a:r>
              <a:rPr lang="en-US" sz="2000" dirty="0" smtClean="0"/>
              <a:t>1796: Johann Tobias Lowitz obtained pure ethanol by filtering distilled ethanol through charcoal</a:t>
            </a:r>
          </a:p>
          <a:p>
            <a:r>
              <a:rPr lang="en-US" sz="2000" dirty="0" smtClean="0"/>
              <a:t>1826: Samuel Morey developed the first engine that ran on ethanol</a:t>
            </a:r>
          </a:p>
          <a:p>
            <a:r>
              <a:rPr lang="en-US" sz="2000" dirty="0" smtClean="0"/>
              <a:t>1908: Henry Ford’s Model T was designed to run on ethanol or gasoline.</a:t>
            </a:r>
          </a:p>
          <a:p>
            <a:r>
              <a:rPr lang="en-US" sz="2000" dirty="0" smtClean="0"/>
              <a:t>1940’s:  First Ethanol Plant was built in Nebraska</a:t>
            </a:r>
          </a:p>
          <a:p>
            <a:r>
              <a:rPr lang="en-US" sz="2000" dirty="0" smtClean="0"/>
              <a:t> 1974:  The Solar Energy Research, Development, and Demonstration Act was the first legislation action to promote ethanol as fuel.  </a:t>
            </a:r>
          </a:p>
          <a:p>
            <a:r>
              <a:rPr lang="en-US" sz="2000" dirty="0" smtClean="0"/>
              <a:t>1992:  The Energy Policy </a:t>
            </a:r>
            <a:r>
              <a:rPr lang="en-US" sz="2000" dirty="0" smtClean="0"/>
              <a:t>Act</a:t>
            </a:r>
          </a:p>
          <a:p>
            <a:r>
              <a:rPr lang="en-US" sz="2000" dirty="0" smtClean="0"/>
              <a:t>2007:  </a:t>
            </a:r>
            <a:r>
              <a:rPr lang="en-US" sz="2000" dirty="0" smtClean="0"/>
              <a:t>Energy Independence and Security </a:t>
            </a:r>
            <a:r>
              <a:rPr lang="en-US" sz="2000" dirty="0" smtClean="0"/>
              <a:t>A</a:t>
            </a:r>
            <a:r>
              <a:rPr lang="en-US" sz="2000" dirty="0" smtClean="0"/>
              <a:t>ct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Ethanol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Starch Ethanol</a:t>
            </a:r>
          </a:p>
          <a:p>
            <a:pPr lvl="1"/>
            <a:r>
              <a:rPr lang="en-US" dirty="0" smtClean="0"/>
              <a:t>Wet Milling</a:t>
            </a:r>
          </a:p>
          <a:p>
            <a:pPr lvl="1"/>
            <a:r>
              <a:rPr lang="en-US" dirty="0" smtClean="0"/>
              <a:t>Dry Milling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Fermentation</a:t>
            </a:r>
          </a:p>
          <a:p>
            <a:pPr lvl="2"/>
            <a:r>
              <a:rPr lang="en-US" dirty="0" smtClean="0"/>
              <a:t>Separation</a:t>
            </a:r>
          </a:p>
          <a:p>
            <a:pPr lvl="2"/>
            <a:r>
              <a:rPr lang="en-US" dirty="0" smtClean="0"/>
              <a:t>Purification</a:t>
            </a:r>
          </a:p>
        </p:txBody>
      </p:sp>
      <p:pic>
        <p:nvPicPr>
          <p:cNvPr id="5" name="Picture 4" descr="http://www.icminc.com/ethanol/production_process/diagram/images/Dry-Mill-Process_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09801"/>
            <a:ext cx="5029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samismom22.files.wordpress.com/2009/10/cor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953000"/>
            <a:ext cx="195167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Ethanol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Cellulosic Ethanol</a:t>
            </a:r>
          </a:p>
          <a:p>
            <a:pPr lvl="1"/>
            <a:r>
              <a:rPr lang="en-US" dirty="0" smtClean="0"/>
              <a:t>Have to be Pretreated</a:t>
            </a:r>
          </a:p>
          <a:p>
            <a:pPr lvl="2"/>
            <a:r>
              <a:rPr lang="en-US" dirty="0" smtClean="0"/>
              <a:t>Physical - grinding</a:t>
            </a:r>
          </a:p>
          <a:p>
            <a:pPr lvl="2"/>
            <a:r>
              <a:rPr lang="en-US" dirty="0" smtClean="0"/>
              <a:t>Chemical – acids</a:t>
            </a:r>
          </a:p>
          <a:p>
            <a:pPr lvl="1"/>
            <a:r>
              <a:rPr lang="en-US" dirty="0" smtClean="0"/>
              <a:t>Require the use of enzymes to break down cellulose</a:t>
            </a:r>
          </a:p>
          <a:p>
            <a:pPr lvl="2"/>
            <a:r>
              <a:rPr lang="en-US" dirty="0" smtClean="0"/>
              <a:t>Cellbiohydrolases</a:t>
            </a:r>
          </a:p>
          <a:p>
            <a:pPr lvl="2"/>
            <a:r>
              <a:rPr lang="en-US" dirty="0" smtClean="0"/>
              <a:t>Endo – </a:t>
            </a:r>
            <a:r>
              <a:rPr lang="el-GR" dirty="0" smtClean="0"/>
              <a:t>β</a:t>
            </a:r>
            <a:r>
              <a:rPr lang="en-US" dirty="0" smtClean="0"/>
              <a:t>-1,4-glucanases</a:t>
            </a:r>
          </a:p>
          <a:p>
            <a:pPr lvl="2"/>
            <a:r>
              <a:rPr lang="el-GR" dirty="0" smtClean="0"/>
              <a:t>β</a:t>
            </a:r>
            <a:r>
              <a:rPr lang="en-US" dirty="0" smtClean="0"/>
              <a:t>-glucosidases</a:t>
            </a:r>
          </a:p>
          <a:p>
            <a:pPr lvl="1"/>
            <a:r>
              <a:rPr lang="en-US" dirty="0" smtClean="0"/>
              <a:t>Fermentation</a:t>
            </a:r>
          </a:p>
          <a:p>
            <a:pPr lvl="1"/>
            <a:r>
              <a:rPr lang="en-US" dirty="0" smtClean="0"/>
              <a:t>Separation and </a:t>
            </a:r>
            <a:r>
              <a:rPr lang="en-US" dirty="0" smtClean="0"/>
              <a:t>Purification</a:t>
            </a:r>
            <a:endParaRPr lang="en-US" dirty="0" smtClean="0"/>
          </a:p>
        </p:txBody>
      </p:sp>
      <p:pic>
        <p:nvPicPr>
          <p:cNvPr id="4098" name="Picture 2" descr="http://biologyprojectwiki.wikispaces.com/file/view/steppe_grassland.jpg/105168587/steppe_grass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971550"/>
            <a:ext cx="3238500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 government has given out numerous grants, loans, and tax incentives  for the production and use of ethanol</a:t>
            </a:r>
          </a:p>
          <a:p>
            <a:r>
              <a:rPr lang="en-US" dirty="0" smtClean="0"/>
              <a:t>Government spends $5 billion per year to subsidize ethanol production</a:t>
            </a:r>
          </a:p>
          <a:p>
            <a:r>
              <a:rPr lang="en-US" dirty="0" smtClean="0"/>
              <a:t>2007 : US department of Energy spent $385 million on six large scale ethanol plants and another $200 million on bio-refinery plants.</a:t>
            </a:r>
          </a:p>
          <a:p>
            <a:r>
              <a:rPr lang="en-US" dirty="0" smtClean="0"/>
              <a:t>Big Oil Contributions:</a:t>
            </a:r>
          </a:p>
          <a:p>
            <a:pPr lvl="1"/>
            <a:r>
              <a:rPr lang="en-US" dirty="0" smtClean="0"/>
              <a:t>Chevron - $40 Million</a:t>
            </a:r>
          </a:p>
          <a:p>
            <a:pPr lvl="1"/>
            <a:r>
              <a:rPr lang="en-US" dirty="0" smtClean="0"/>
              <a:t>BP – $500 Million </a:t>
            </a:r>
          </a:p>
          <a:p>
            <a:pPr lvl="1"/>
            <a:r>
              <a:rPr lang="en-US" dirty="0" smtClean="0"/>
              <a:t>Exxon - $600 million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Conventional ethanol reduces greenhouse-gas emissions 10 to 20 percent </a:t>
            </a:r>
          </a:p>
          <a:p>
            <a:r>
              <a:rPr lang="en-US" dirty="0" smtClean="0"/>
              <a:t>Cellulosic range from 80 percent to completely CO2 neutral</a:t>
            </a:r>
          </a:p>
          <a:p>
            <a:r>
              <a:rPr lang="en-US" dirty="0" smtClean="0"/>
              <a:t>Cellulosic ethanol requires less care than starch ethanol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Bar Graph: Greenhouse Gas Emissions of Transportation Fuels - Gasoline, Corn Ethanol (Current Average) 19% less, (Natural Gas) 28% less, (Biomass) 52%, Cellulosic Ethanol 86% - Source: Wang et al, Environmental Research Letters, May 2007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286000"/>
            <a:ext cx="4648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biofuel comparison char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http://www.youtube.com/watch?v=j9QQcP_Y1II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382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The Fuel of the Future:  Starch Ethanol vs. Cellulosic Ethanol</vt:lpstr>
      <vt:lpstr>Ethanol</vt:lpstr>
      <vt:lpstr>History</vt:lpstr>
      <vt:lpstr>Ethanol Production</vt:lpstr>
      <vt:lpstr>Ethanol Production</vt:lpstr>
      <vt:lpstr>Funding</vt:lpstr>
      <vt:lpstr>Environmental</vt:lpstr>
      <vt:lpstr>Slide 8</vt:lpstr>
      <vt:lpstr>Political</vt:lpstr>
      <vt:lpstr>Other Concerns with Starch Ethanol</vt:lpstr>
      <vt:lpstr>Concerns with Cellulosic Ethanol</vt:lpstr>
      <vt:lpstr>Future</vt:lpstr>
      <vt:lpstr>Resources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Fuel of the Future:  Starch Ethanol vs. Cellulosic Ethanol</dc:title>
  <dc:creator>Tommy</dc:creator>
  <cp:lastModifiedBy>Tommy</cp:lastModifiedBy>
  <cp:revision>4</cp:revision>
  <dcterms:created xsi:type="dcterms:W3CDTF">2011-03-31T12:15:11Z</dcterms:created>
  <dcterms:modified xsi:type="dcterms:W3CDTF">2011-04-14T14:17:06Z</dcterms:modified>
</cp:coreProperties>
</file>